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349" r:id="rId5"/>
    <p:sldId id="355" r:id="rId6"/>
    <p:sldId id="363" r:id="rId7"/>
    <p:sldId id="369" r:id="rId8"/>
    <p:sldId id="372" r:id="rId9"/>
    <p:sldId id="368" r:id="rId10"/>
    <p:sldId id="370" r:id="rId11"/>
    <p:sldId id="367" r:id="rId12"/>
    <p:sldId id="371" r:id="rId13"/>
    <p:sldId id="354" r:id="rId14"/>
    <p:sldId id="366" r:id="rId15"/>
  </p:sldIdLst>
  <p:sldSz cx="9144000" cy="6858000" type="screen4x3"/>
  <p:notesSz cx="9372600" cy="7086600"/>
  <p:photoAlbum/>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60"/>
  </p:normalViewPr>
  <p:slideViewPr>
    <p:cSldViewPr>
      <p:cViewPr varScale="1">
        <p:scale>
          <a:sx n="92" d="100"/>
          <a:sy n="92" d="100"/>
        </p:scale>
        <p:origin x="780" y="90"/>
      </p:cViewPr>
      <p:guideLst>
        <p:guide orient="horz" pos="2160"/>
        <p:guide pos="2880"/>
      </p:guideLst>
    </p:cSldViewPr>
  </p:slideViewPr>
  <p:notesTextViewPr>
    <p:cViewPr>
      <p:scale>
        <a:sx n="100" d="100"/>
        <a:sy n="100" d="100"/>
      </p:scale>
      <p:origin x="0" y="0"/>
    </p:cViewPr>
  </p:notesTextViewPr>
  <p:sorterViewPr>
    <p:cViewPr>
      <p:scale>
        <a:sx n="151" d="100"/>
        <a:sy n="151" d="100"/>
      </p:scale>
      <p:origin x="0" y="-13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sz="quarter"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37478B-6E0F-4E07-AC7A-1FDE1ED50850}" type="datetimeFigureOut">
              <a:rPr lang="en-US"/>
              <a:pPr>
                <a:defRPr/>
              </a:pPr>
              <a:t>4/27/2021</a:t>
            </a:fld>
            <a:endParaRPr lang="en-US"/>
          </a:p>
        </p:txBody>
      </p:sp>
      <p:sp>
        <p:nvSpPr>
          <p:cNvPr id="4" name="Footer Placeholder 3"/>
          <p:cNvSpPr>
            <a:spLocks noGrp="1"/>
          </p:cNvSpPr>
          <p:nvPr>
            <p:ph type="ftr" sz="quarter" idx="2"/>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5" name="Slide Number Placeholder 4"/>
          <p:cNvSpPr>
            <a:spLocks noGrp="1"/>
          </p:cNvSpPr>
          <p:nvPr>
            <p:ph type="sldNum" sz="quarter" idx="3"/>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114775-5D1E-4AB6-9ADD-531A1BEB9F6D}" type="slidenum">
              <a:rPr lang="en-US" altLang="en-US"/>
              <a:pPr>
                <a:defRPr/>
              </a:pPr>
              <a:t>‹#›</a:t>
            </a:fld>
            <a:endParaRPr lang="en-US" altLang="en-US"/>
          </a:p>
        </p:txBody>
      </p:sp>
    </p:spTree>
    <p:extLst>
      <p:ext uri="{BB962C8B-B14F-4D97-AF65-F5344CB8AC3E}">
        <p14:creationId xmlns:p14="http://schemas.microsoft.com/office/powerpoint/2010/main" val="28373276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7636E07-3BDD-4AE6-8310-1C5E7CB1A848}" type="datetimeFigureOut">
              <a:rPr lang="en-US"/>
              <a:pPr>
                <a:defRPr/>
              </a:pPr>
              <a:t>4/27/2021</a:t>
            </a:fld>
            <a:endParaRPr lang="en-US"/>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38213" y="3365500"/>
            <a:ext cx="7497762" cy="3189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7" name="Slide Number Placeholder 6"/>
          <p:cNvSpPr>
            <a:spLocks noGrp="1"/>
          </p:cNvSpPr>
          <p:nvPr>
            <p:ph type="sldNum" sz="quarter" idx="5"/>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2606DC-59CF-4489-8F68-B1F6F6FC8E23}" type="slidenum">
              <a:rPr lang="en-US" altLang="en-US"/>
              <a:pPr>
                <a:defRPr/>
              </a:pPr>
              <a:t>‹#›</a:t>
            </a:fld>
            <a:endParaRPr lang="en-US" altLang="en-US"/>
          </a:p>
        </p:txBody>
      </p:sp>
    </p:spTree>
    <p:extLst>
      <p:ext uri="{BB962C8B-B14F-4D97-AF65-F5344CB8AC3E}">
        <p14:creationId xmlns:p14="http://schemas.microsoft.com/office/powerpoint/2010/main" val="170000039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3DC8FD-85E8-4FB6-86D8-CE02110AE7E8}"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EA7DA-46A5-468B-A6E9-E4B362A0A9F8}" type="slidenum">
              <a:rPr lang="en-US" altLang="en-US"/>
              <a:pPr>
                <a:defRPr/>
              </a:pPr>
              <a:t>‹#›</a:t>
            </a:fld>
            <a:endParaRPr lang="en-US" altLang="en-US"/>
          </a:p>
        </p:txBody>
      </p:sp>
    </p:spTree>
    <p:extLst>
      <p:ext uri="{BB962C8B-B14F-4D97-AF65-F5344CB8AC3E}">
        <p14:creationId xmlns:p14="http://schemas.microsoft.com/office/powerpoint/2010/main" val="348498153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C54CB2-5CCE-4636-B2A0-1BFEFDD778C9}"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ABD14-FE2D-458F-93A5-FBF939DFC84A}" type="slidenum">
              <a:rPr lang="en-US" altLang="en-US"/>
              <a:pPr>
                <a:defRPr/>
              </a:pPr>
              <a:t>‹#›</a:t>
            </a:fld>
            <a:endParaRPr lang="en-US" altLang="en-US"/>
          </a:p>
        </p:txBody>
      </p:sp>
    </p:spTree>
    <p:extLst>
      <p:ext uri="{BB962C8B-B14F-4D97-AF65-F5344CB8AC3E}">
        <p14:creationId xmlns:p14="http://schemas.microsoft.com/office/powerpoint/2010/main" val="72380571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950A5B-E354-47E5-9C5A-E4CC6FA1D4CF}"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D7E88-E485-4DF6-9A83-7211857C60FA}" type="slidenum">
              <a:rPr lang="en-US" altLang="en-US"/>
              <a:pPr>
                <a:defRPr/>
              </a:pPr>
              <a:t>‹#›</a:t>
            </a:fld>
            <a:endParaRPr lang="en-US" altLang="en-US"/>
          </a:p>
        </p:txBody>
      </p:sp>
    </p:spTree>
    <p:extLst>
      <p:ext uri="{BB962C8B-B14F-4D97-AF65-F5344CB8AC3E}">
        <p14:creationId xmlns:p14="http://schemas.microsoft.com/office/powerpoint/2010/main" val="7740305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EEA8C9-37F8-4434-BC4D-A01562FA68C4}"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E38DF-F047-4515-AD51-A94D9509C6F4}" type="slidenum">
              <a:rPr lang="en-US" altLang="en-US"/>
              <a:pPr>
                <a:defRPr/>
              </a:pPr>
              <a:t>‹#›</a:t>
            </a:fld>
            <a:endParaRPr lang="en-US" altLang="en-US"/>
          </a:p>
        </p:txBody>
      </p:sp>
    </p:spTree>
    <p:extLst>
      <p:ext uri="{BB962C8B-B14F-4D97-AF65-F5344CB8AC3E}">
        <p14:creationId xmlns:p14="http://schemas.microsoft.com/office/powerpoint/2010/main" val="194785273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57425E-3DDF-4610-9773-8649290A0ACD}" type="datetimeFigureOut">
              <a:rPr lang="en-US"/>
              <a:pPr>
                <a:defRPr/>
              </a:pPr>
              <a:t>4/27/2021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995E2-445A-435C-BEEB-C54C327ACC82}" type="slidenum">
              <a:rPr lang="en-US" altLang="en-US"/>
              <a:pPr>
                <a:defRPr/>
              </a:pPr>
              <a:t>‹#›</a:t>
            </a:fld>
            <a:endParaRPr lang="en-US" altLang="en-US"/>
          </a:p>
        </p:txBody>
      </p:sp>
    </p:spTree>
    <p:extLst>
      <p:ext uri="{BB962C8B-B14F-4D97-AF65-F5344CB8AC3E}">
        <p14:creationId xmlns:p14="http://schemas.microsoft.com/office/powerpoint/2010/main" val="286749220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6CF05A-1629-4DBE-BFAA-D679D83CC017}"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1291E-B93B-4837-85F8-4DD4F039C646}" type="slidenum">
              <a:rPr lang="en-US" altLang="en-US"/>
              <a:pPr>
                <a:defRPr/>
              </a:pPr>
              <a:t>‹#›</a:t>
            </a:fld>
            <a:endParaRPr lang="en-US" altLang="en-US"/>
          </a:p>
        </p:txBody>
      </p:sp>
    </p:spTree>
    <p:extLst>
      <p:ext uri="{BB962C8B-B14F-4D97-AF65-F5344CB8AC3E}">
        <p14:creationId xmlns:p14="http://schemas.microsoft.com/office/powerpoint/2010/main" val="339965740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5D3CDA-3AAD-4753-8213-45D88E49150D}" type="datetimeFigureOut">
              <a:rPr lang="en-US"/>
              <a:pPr>
                <a:defRPr/>
              </a:pPr>
              <a:t>4/27/2021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9F40-5826-44B7-8CF2-5B0342A03702}" type="slidenum">
              <a:rPr lang="en-US" altLang="en-US"/>
              <a:pPr>
                <a:defRPr/>
              </a:pPr>
              <a:t>‹#›</a:t>
            </a:fld>
            <a:endParaRPr lang="en-US" altLang="en-US"/>
          </a:p>
        </p:txBody>
      </p:sp>
    </p:spTree>
    <p:extLst>
      <p:ext uri="{BB962C8B-B14F-4D97-AF65-F5344CB8AC3E}">
        <p14:creationId xmlns:p14="http://schemas.microsoft.com/office/powerpoint/2010/main" val="372133916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0138C9-C005-43C0-83A3-1648B089767C}" type="datetimeFigureOut">
              <a:rPr lang="en-US"/>
              <a:pPr>
                <a:defRPr/>
              </a:pPr>
              <a:t>4/27/2021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C7E92E-A22F-41EE-87A1-96DDAC15B1A5}" type="slidenum">
              <a:rPr lang="en-US" altLang="en-US"/>
              <a:pPr>
                <a:defRPr/>
              </a:pPr>
              <a:t>‹#›</a:t>
            </a:fld>
            <a:endParaRPr lang="en-US" altLang="en-US"/>
          </a:p>
        </p:txBody>
      </p:sp>
    </p:spTree>
    <p:extLst>
      <p:ext uri="{BB962C8B-B14F-4D97-AF65-F5344CB8AC3E}">
        <p14:creationId xmlns:p14="http://schemas.microsoft.com/office/powerpoint/2010/main" val="380792165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86110-5D87-4837-98C0-3FE96A9923C2}" type="datetimeFigureOut">
              <a:rPr lang="en-US"/>
              <a:pPr>
                <a:defRPr/>
              </a:pPr>
              <a:t>4/27/2021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BB3898-BB33-4025-B420-9B5C88649AC9}" type="slidenum">
              <a:rPr lang="en-US" altLang="en-US"/>
              <a:pPr>
                <a:defRPr/>
              </a:pPr>
              <a:t>‹#›</a:t>
            </a:fld>
            <a:endParaRPr lang="en-US" altLang="en-US"/>
          </a:p>
        </p:txBody>
      </p:sp>
    </p:spTree>
    <p:extLst>
      <p:ext uri="{BB962C8B-B14F-4D97-AF65-F5344CB8AC3E}">
        <p14:creationId xmlns:p14="http://schemas.microsoft.com/office/powerpoint/2010/main" val="280545154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FD97F8-274A-4CE6-905C-A3CB5D36B0D6}"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2AC0D-BDBF-4781-B2D3-2F3EA2FE909B}" type="slidenum">
              <a:rPr lang="en-US" altLang="en-US"/>
              <a:pPr>
                <a:defRPr/>
              </a:pPr>
              <a:t>‹#›</a:t>
            </a:fld>
            <a:endParaRPr lang="en-US" altLang="en-US"/>
          </a:p>
        </p:txBody>
      </p:sp>
    </p:spTree>
    <p:extLst>
      <p:ext uri="{BB962C8B-B14F-4D97-AF65-F5344CB8AC3E}">
        <p14:creationId xmlns:p14="http://schemas.microsoft.com/office/powerpoint/2010/main" val="338623161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469114-88B8-4234-84E9-2BB9787E679C}" type="datetimeFigureOut">
              <a:rPr lang="en-US"/>
              <a:pPr>
                <a:defRPr/>
              </a:pPr>
              <a:t>4/27/2021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3035-5A78-4C76-A4E5-B39EAB4E71D5}" type="slidenum">
              <a:rPr lang="en-US" altLang="en-US"/>
              <a:pPr>
                <a:defRPr/>
              </a:pPr>
              <a:t>‹#›</a:t>
            </a:fld>
            <a:endParaRPr lang="en-US" altLang="en-US"/>
          </a:p>
        </p:txBody>
      </p:sp>
    </p:spTree>
    <p:extLst>
      <p:ext uri="{BB962C8B-B14F-4D97-AF65-F5344CB8AC3E}">
        <p14:creationId xmlns:p14="http://schemas.microsoft.com/office/powerpoint/2010/main" val="2283429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735B61-A3CF-4A1C-AE9D-12C617757391}" type="datetimeFigureOut">
              <a:rPr lang="en-US"/>
              <a:pPr>
                <a:defRPr/>
              </a:pPr>
              <a:t>4/27/2021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200461-3028-40FD-BBA9-DFB9B7E131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6613" t="23388" r="25588" b="9381"/>
          <a:stretch/>
        </p:blipFill>
        <p:spPr>
          <a:xfrm>
            <a:off x="7956376" y="224644"/>
            <a:ext cx="948392" cy="948392"/>
          </a:xfrm>
          <a:prstGeom prst="rect">
            <a:avLst/>
          </a:prstGeo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400913" cy="6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
        <p:nvSpPr>
          <p:cNvPr id="15" name="Title 1"/>
          <p:cNvSpPr>
            <a:spLocks noGrp="1"/>
          </p:cNvSpPr>
          <p:nvPr>
            <p:ph type="title"/>
          </p:nvPr>
        </p:nvSpPr>
        <p:spPr>
          <a:xfrm>
            <a:off x="667725" y="980728"/>
            <a:ext cx="6317569" cy="4057967"/>
          </a:xfrm>
        </p:spPr>
        <p:txBody>
          <a:bodyPr>
            <a:noAutofit/>
          </a:bodyPr>
          <a:lstStyle/>
          <a:p>
            <a:pPr algn="l"/>
            <a:r>
              <a:rPr lang="en-GB" dirty="0">
                <a:solidFill>
                  <a:srgbClr val="F36F39"/>
                </a:solidFill>
                <a:latin typeface="Arial Rounded MT Bold" panose="020F0704030504030204" pitchFamily="34" charset="0"/>
              </a:rPr>
              <a:t>Teaching about the Christian Holy Trinity</a:t>
            </a:r>
            <a:br>
              <a:rPr lang="en-GB" sz="4000" dirty="0">
                <a:solidFill>
                  <a:srgbClr val="F36F39"/>
                </a:solidFill>
                <a:latin typeface="Arial Rounded MT Bold" panose="020F0704030504030204" pitchFamily="34" charset="0"/>
              </a:rPr>
            </a:br>
            <a:r>
              <a:rPr lang="en-GB" sz="2800" dirty="0">
                <a:solidFill>
                  <a:schemeClr val="tx1">
                    <a:lumMod val="65000"/>
                    <a:lumOff val="35000"/>
                  </a:schemeClr>
                </a:solidFill>
                <a:latin typeface="Arial Rounded MT Bold" panose="020F0704030504030204" pitchFamily="34" charset="0"/>
              </a:rPr>
              <a:t>Liz Johnson teaches at Our Lady of Pity Catholic Primary School on the Wirral</a:t>
            </a:r>
            <a:br>
              <a:rPr lang="en-GB" sz="2800" dirty="0">
                <a:solidFill>
                  <a:schemeClr val="tx1">
                    <a:lumMod val="65000"/>
                    <a:lumOff val="35000"/>
                  </a:schemeClr>
                </a:solidFill>
                <a:latin typeface="Arial Rounded MT Bold" panose="020F0704030504030204" pitchFamily="34" charset="0"/>
              </a:rPr>
            </a:br>
            <a:br>
              <a:rPr lang="en-GB" sz="1800" dirty="0">
                <a:solidFill>
                  <a:schemeClr val="tx1">
                    <a:lumMod val="65000"/>
                    <a:lumOff val="35000"/>
                  </a:schemeClr>
                </a:solidFill>
                <a:latin typeface="Arial Rounded MT Bold" panose="020F0704030504030204" pitchFamily="34" charset="0"/>
              </a:rPr>
            </a:br>
            <a:r>
              <a:rPr lang="en-GB" sz="1800" dirty="0">
                <a:solidFill>
                  <a:schemeClr val="tx1">
                    <a:lumMod val="65000"/>
                    <a:lumOff val="35000"/>
                  </a:schemeClr>
                </a:solidFill>
                <a:latin typeface="Arial Rounded MT Bold" panose="020F0704030504030204" pitchFamily="34" charset="0"/>
              </a:rPr>
              <a:t>This PowerPoint sequence supports ideas from Summer 2021’s </a:t>
            </a:r>
            <a:r>
              <a:rPr lang="en-GB" sz="1800" i="1" dirty="0">
                <a:solidFill>
                  <a:schemeClr val="tx1">
                    <a:lumMod val="65000"/>
                    <a:lumOff val="35000"/>
                  </a:schemeClr>
                </a:solidFill>
                <a:latin typeface="Arial Rounded MT Bold" panose="020F0704030504030204" pitchFamily="34" charset="0"/>
              </a:rPr>
              <a:t>REtoday</a:t>
            </a:r>
            <a:r>
              <a:rPr lang="en-GB" sz="1800" dirty="0">
                <a:solidFill>
                  <a:schemeClr val="tx1">
                    <a:lumMod val="65000"/>
                    <a:lumOff val="35000"/>
                  </a:schemeClr>
                </a:solidFill>
                <a:latin typeface="Arial Rounded MT Bold" panose="020F0704030504030204" pitchFamily="34" charset="0"/>
              </a:rPr>
              <a:t> magazine pages 24-25</a:t>
            </a:r>
            <a:br>
              <a:rPr lang="en-GB" sz="1800">
                <a:solidFill>
                  <a:schemeClr val="tx1">
                    <a:lumMod val="65000"/>
                    <a:lumOff val="35000"/>
                  </a:schemeClr>
                </a:solidFill>
                <a:latin typeface="Arial Rounded MT Bold" panose="020F0704030504030204" pitchFamily="34" charset="0"/>
              </a:rPr>
            </a:br>
            <a:br>
              <a:rPr lang="en-GB" sz="1800" dirty="0">
                <a:solidFill>
                  <a:schemeClr val="tx1">
                    <a:lumMod val="65000"/>
                    <a:lumOff val="35000"/>
                  </a:schemeClr>
                </a:solidFill>
                <a:latin typeface="Arial Rounded MT Bold" panose="020F0704030504030204" pitchFamily="34" charset="0"/>
              </a:rPr>
            </a:br>
            <a:br>
              <a:rPr lang="en-GB" sz="1800" dirty="0">
                <a:solidFill>
                  <a:schemeClr val="tx1">
                    <a:lumMod val="75000"/>
                    <a:lumOff val="25000"/>
                  </a:schemeClr>
                </a:solidFill>
                <a:latin typeface="Arial Rounded MT Bold" panose="020F0704030504030204" pitchFamily="34" charset="0"/>
              </a:rPr>
            </a:br>
            <a:r>
              <a:rPr lang="en-GB" sz="900" dirty="0">
                <a:solidFill>
                  <a:schemeClr val="tx1">
                    <a:lumMod val="75000"/>
                    <a:lumOff val="25000"/>
                  </a:schemeClr>
                </a:solidFill>
                <a:latin typeface="Arial Rounded MT Bold" panose="020F0704030504030204" pitchFamily="34" charset="0"/>
              </a:rPr>
              <a:t> </a:t>
            </a:r>
            <a:br>
              <a:rPr lang="en-GB" sz="1600" dirty="0">
                <a:solidFill>
                  <a:schemeClr val="tx1">
                    <a:lumMod val="75000"/>
                    <a:lumOff val="25000"/>
                  </a:schemeClr>
                </a:solidFill>
                <a:latin typeface="Arial Rounded MT Bold" panose="020F0704030504030204" pitchFamily="34" charset="0"/>
              </a:rPr>
            </a:br>
            <a:r>
              <a:rPr lang="en-GB" sz="1400" dirty="0">
                <a:solidFill>
                  <a:schemeClr val="accent6">
                    <a:lumMod val="75000"/>
                  </a:schemeClr>
                </a:solidFill>
                <a:latin typeface="Arial Rounded MT Bold" panose="020F0704030504030204" pitchFamily="34" charset="0"/>
              </a:rPr>
              <a:t>This downloadable resource, free to </a:t>
            </a:r>
            <a:r>
              <a:rPr lang="en-GB" sz="1400" i="1" dirty="0">
                <a:solidFill>
                  <a:schemeClr val="accent6">
                    <a:lumMod val="75000"/>
                  </a:schemeClr>
                </a:solidFill>
                <a:latin typeface="Arial Rounded MT Bold" panose="020F0704030504030204" pitchFamily="34" charset="0"/>
              </a:rPr>
              <a:t>REtoday</a:t>
            </a:r>
            <a:r>
              <a:rPr lang="en-GB" sz="1400" dirty="0">
                <a:solidFill>
                  <a:schemeClr val="accent6">
                    <a:lumMod val="75000"/>
                  </a:schemeClr>
                </a:solidFill>
                <a:latin typeface="Arial Rounded MT Bold" panose="020F0704030504030204" pitchFamily="34" charset="0"/>
              </a:rPr>
              <a:t> magazine subscribers and NATRE members, is © RE Today and may be used in your own school. Any other use is by written permission only.</a:t>
            </a:r>
            <a:endParaRPr lang="en-GB" sz="1400" dirty="0">
              <a:solidFill>
                <a:schemeClr val="accent6">
                  <a:lumMod val="75000"/>
                </a:schemeClr>
              </a:solidFill>
            </a:endParaRPr>
          </a:p>
        </p:txBody>
      </p:sp>
    </p:spTree>
    <p:extLst>
      <p:ext uri="{BB962C8B-B14F-4D97-AF65-F5344CB8AC3E}">
        <p14:creationId xmlns:p14="http://schemas.microsoft.com/office/powerpoint/2010/main" val="1533291754"/>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title"/>
          </p:nvPr>
        </p:nvSpPr>
        <p:spPr>
          <a:xfrm>
            <a:off x="683568" y="119168"/>
            <a:ext cx="7776864" cy="958416"/>
          </a:xfrm>
        </p:spPr>
        <p:txBody>
          <a:bodyPr/>
          <a:lstStyle/>
          <a:p>
            <a:pPr algn="l"/>
            <a:r>
              <a:rPr lang="en-GB" dirty="0">
                <a:solidFill>
                  <a:schemeClr val="bg1"/>
                </a:solidFill>
                <a:latin typeface="Arial Rounded MT Bold" panose="020F0704030504030204" pitchFamily="34" charset="0"/>
              </a:rPr>
              <a:t>Choose a favourite</a:t>
            </a:r>
          </a:p>
        </p:txBody>
      </p:sp>
      <p:pic>
        <p:nvPicPr>
          <p:cNvPr id="2" name="Picture 1">
            <a:extLst>
              <a:ext uri="{FF2B5EF4-FFF2-40B4-BE49-F238E27FC236}">
                <a16:creationId xmlns:a16="http://schemas.microsoft.com/office/drawing/2014/main" id="{F0EA9A08-E334-4458-9840-50E2DFEDF4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28634" y="1076839"/>
            <a:ext cx="2575264" cy="3513853"/>
          </a:xfrm>
          <a:prstGeom prst="rect">
            <a:avLst/>
          </a:prstGeom>
        </p:spPr>
      </p:pic>
      <p:pic>
        <p:nvPicPr>
          <p:cNvPr id="3" name="Picture 2">
            <a:extLst>
              <a:ext uri="{FF2B5EF4-FFF2-40B4-BE49-F238E27FC236}">
                <a16:creationId xmlns:a16="http://schemas.microsoft.com/office/drawing/2014/main" id="{1D1EDC81-025C-4D27-BC85-BDD156E744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8052" y="3192580"/>
            <a:ext cx="2534928" cy="3674998"/>
          </a:xfrm>
          <a:prstGeom prst="rect">
            <a:avLst/>
          </a:prstGeom>
        </p:spPr>
      </p:pic>
      <p:pic>
        <p:nvPicPr>
          <p:cNvPr id="9" name="Picture 8">
            <a:extLst>
              <a:ext uri="{FF2B5EF4-FFF2-40B4-BE49-F238E27FC236}">
                <a16:creationId xmlns:a16="http://schemas.microsoft.com/office/drawing/2014/main" id="{DFC0FD15-FF7F-454C-B4B8-5FB22119DE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12469" y="3223751"/>
            <a:ext cx="2331531" cy="3642630"/>
          </a:xfrm>
          <a:prstGeom prst="rect">
            <a:avLst/>
          </a:prstGeom>
        </p:spPr>
      </p:pic>
      <p:pic>
        <p:nvPicPr>
          <p:cNvPr id="8" name="Picture 7">
            <a:extLst>
              <a:ext uri="{FF2B5EF4-FFF2-40B4-BE49-F238E27FC236}">
                <a16:creationId xmlns:a16="http://schemas.microsoft.com/office/drawing/2014/main" id="{7386A915-0190-4EC5-9CA8-5B5ED59543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077" y="1077585"/>
            <a:ext cx="2534616" cy="3513852"/>
          </a:xfrm>
          <a:prstGeom prst="rect">
            <a:avLst/>
          </a:prstGeom>
        </p:spPr>
      </p:pic>
      <p:sp>
        <p:nvSpPr>
          <p:cNvPr id="10" name="TextBox 9">
            <a:extLst>
              <a:ext uri="{FF2B5EF4-FFF2-40B4-BE49-F238E27FC236}">
                <a16:creationId xmlns:a16="http://schemas.microsoft.com/office/drawing/2014/main" id="{B7B07475-2A08-474B-93F5-190ECB362C1D}"/>
              </a:ext>
            </a:extLst>
          </p:cNvPr>
          <p:cNvSpPr txBox="1"/>
          <p:nvPr/>
        </p:nvSpPr>
        <p:spPr>
          <a:xfrm>
            <a:off x="107504" y="6492611"/>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278413707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72" y="2996952"/>
            <a:ext cx="8008731" cy="2363117"/>
          </a:xfrm>
        </p:spPr>
        <p:txBody>
          <a:bodyPr>
            <a:noAutofit/>
          </a:bodyPr>
          <a:lstStyle/>
          <a:p>
            <a:pPr algn="l"/>
            <a:r>
              <a:rPr lang="en-GB" sz="2000" dirty="0">
                <a:solidFill>
                  <a:schemeClr val="tx1">
                    <a:lumMod val="65000"/>
                    <a:lumOff val="35000"/>
                  </a:schemeClr>
                </a:solidFill>
                <a:latin typeface="Arial Rounded MT Bold" panose="020F0704030504030204" pitchFamily="34" charset="0"/>
              </a:rPr>
              <a:t>This PowerPoint sequence supports ideas from Summer 2021’s </a:t>
            </a:r>
            <a:r>
              <a:rPr lang="en-GB" sz="2000" i="1" dirty="0">
                <a:solidFill>
                  <a:schemeClr val="tx1">
                    <a:lumMod val="65000"/>
                    <a:lumOff val="35000"/>
                  </a:schemeClr>
                </a:solidFill>
                <a:latin typeface="Arial Rounded MT Bold" panose="020F0704030504030204" pitchFamily="34" charset="0"/>
              </a:rPr>
              <a:t>REtoday</a:t>
            </a:r>
            <a:r>
              <a:rPr lang="en-GB" sz="2000" dirty="0">
                <a:solidFill>
                  <a:schemeClr val="tx1">
                    <a:lumMod val="65000"/>
                    <a:lumOff val="35000"/>
                  </a:schemeClr>
                </a:solidFill>
                <a:latin typeface="Arial Rounded MT Bold" panose="020F0704030504030204" pitchFamily="34" charset="0"/>
              </a:rPr>
              <a:t> magazine, pp. 24–5. </a:t>
            </a:r>
            <a:br>
              <a:rPr lang="en-GB" sz="2000" dirty="0">
                <a:solidFill>
                  <a:schemeClr val="tx1">
                    <a:lumMod val="65000"/>
                    <a:lumOff val="35000"/>
                  </a:schemeClr>
                </a:solidFill>
                <a:latin typeface="Arial Rounded MT Bold" panose="020F0704030504030204" pitchFamily="34" charset="0"/>
              </a:rPr>
            </a:br>
            <a:r>
              <a:rPr lang="en-GB" sz="2000" dirty="0">
                <a:solidFill>
                  <a:schemeClr val="tx1">
                    <a:lumMod val="65000"/>
                    <a:lumOff val="35000"/>
                  </a:schemeClr>
                </a:solidFill>
                <a:latin typeface="Arial Rounded MT Bold" panose="020F0704030504030204" pitchFamily="34" charset="0"/>
              </a:rPr>
              <a:t>Thanks to Liz Johnson for her work and all her pupils for their creativity.</a:t>
            </a:r>
            <a:br>
              <a:rPr lang="en-GB" sz="2000" dirty="0">
                <a:solidFill>
                  <a:schemeClr val="tx1">
                    <a:lumMod val="65000"/>
                    <a:lumOff val="35000"/>
                  </a:schemeClr>
                </a:solidFill>
                <a:latin typeface="Arial Rounded MT Bold" panose="020F0704030504030204" pitchFamily="34" charset="0"/>
              </a:rPr>
            </a:br>
            <a:br>
              <a:rPr lang="en-GB" sz="2000" dirty="0">
                <a:solidFill>
                  <a:schemeClr val="tx1">
                    <a:lumMod val="75000"/>
                    <a:lumOff val="25000"/>
                  </a:schemeClr>
                </a:solidFill>
                <a:latin typeface="Arial Rounded MT Bold" panose="020F0704030504030204" pitchFamily="34" charset="0"/>
              </a:rPr>
            </a:br>
            <a:r>
              <a:rPr lang="en-GB" sz="1000" dirty="0">
                <a:solidFill>
                  <a:schemeClr val="tx1">
                    <a:lumMod val="75000"/>
                    <a:lumOff val="25000"/>
                  </a:schemeClr>
                </a:solidFill>
                <a:latin typeface="Arial Rounded MT Bold" panose="020F0704030504030204" pitchFamily="34" charset="0"/>
              </a:rPr>
              <a:t> </a:t>
            </a:r>
            <a:br>
              <a:rPr lang="en-GB" sz="1800" dirty="0">
                <a:solidFill>
                  <a:schemeClr val="tx1">
                    <a:lumMod val="75000"/>
                    <a:lumOff val="25000"/>
                  </a:schemeClr>
                </a:solidFill>
                <a:latin typeface="Arial Rounded MT Bold" panose="020F0704030504030204" pitchFamily="34" charset="0"/>
              </a:rPr>
            </a:br>
            <a:r>
              <a:rPr lang="en-GB" sz="1600" dirty="0">
                <a:solidFill>
                  <a:schemeClr val="accent6">
                    <a:lumMod val="75000"/>
                  </a:schemeClr>
                </a:solidFill>
                <a:latin typeface="Arial Rounded MT Bold" panose="020F0704030504030204" pitchFamily="34" charset="0"/>
              </a:rPr>
              <a:t>This downloadable resource, free to </a:t>
            </a:r>
            <a:r>
              <a:rPr lang="en-GB" sz="1600" i="1" dirty="0">
                <a:solidFill>
                  <a:schemeClr val="accent6">
                    <a:lumMod val="75000"/>
                  </a:schemeClr>
                </a:solidFill>
                <a:latin typeface="Arial Rounded MT Bold" panose="020F0704030504030204" pitchFamily="34" charset="0"/>
              </a:rPr>
              <a:t>REtoday</a:t>
            </a:r>
            <a:r>
              <a:rPr lang="en-GB" sz="1600" dirty="0">
                <a:solidFill>
                  <a:schemeClr val="accent6">
                    <a:lumMod val="75000"/>
                  </a:schemeClr>
                </a:solidFill>
                <a:latin typeface="Arial Rounded MT Bold" panose="020F0704030504030204" pitchFamily="34" charset="0"/>
              </a:rPr>
              <a:t> magazine subscribers and NATRE members, is © RE Today and may be used in your own school. Any other use is by written permission only.</a:t>
            </a:r>
            <a:endParaRPr lang="en-GB" sz="1600" dirty="0">
              <a:solidFill>
                <a:schemeClr val="accent6">
                  <a:lumMod val="75000"/>
                </a:schemeClr>
              </a:solidFill>
            </a:endParaRPr>
          </a:p>
        </p:txBody>
      </p:sp>
      <p:pic>
        <p:nvPicPr>
          <p:cNvPr id="8" name="Picture 7"/>
          <p:cNvPicPr>
            <a:picLocks noChangeAspect="1"/>
          </p:cNvPicPr>
          <p:nvPr/>
        </p:nvPicPr>
        <p:blipFill rotWithShape="1">
          <a:blip r:embed="rId2"/>
          <a:srcRect l="36613" t="23388" r="25588" b="9381"/>
          <a:stretch/>
        </p:blipFill>
        <p:spPr>
          <a:xfrm>
            <a:off x="7956376" y="224644"/>
            <a:ext cx="936104" cy="936104"/>
          </a:xfrm>
          <a:prstGeom prst="rect">
            <a:avLst/>
          </a:prstGeom>
        </p:spPr>
      </p:pic>
      <p:pic>
        <p:nvPicPr>
          <p:cNvPr id="11"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369805" cy="62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666F0DD-1CD2-4008-910E-09D2BB12CEF0}"/>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327930861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7067128" cy="634082"/>
          </a:xfrm>
        </p:spPr>
        <p:txBody>
          <a:bodyPr/>
          <a:lstStyle/>
          <a:p>
            <a:pPr algn="l"/>
            <a:r>
              <a:rPr lang="en-GB" dirty="0">
                <a:solidFill>
                  <a:schemeClr val="bg1"/>
                </a:solidFill>
                <a:latin typeface="Arial Rounded MT Bold" panose="020F0704030504030204" pitchFamily="34" charset="0"/>
              </a:rPr>
              <a:t>Trinity for 6-7 year olds?</a:t>
            </a:r>
          </a:p>
        </p:txBody>
      </p:sp>
      <p:sp>
        <p:nvSpPr>
          <p:cNvPr id="3" name="Content Placeholder 2"/>
          <p:cNvSpPr>
            <a:spLocks noGrp="1"/>
          </p:cNvSpPr>
          <p:nvPr>
            <p:ph idx="1"/>
          </p:nvPr>
        </p:nvSpPr>
        <p:spPr>
          <a:xfrm>
            <a:off x="467544" y="1457400"/>
            <a:ext cx="8147248" cy="5040560"/>
          </a:xfrm>
        </p:spPr>
        <p:txBody>
          <a:bodyPr/>
          <a:lstStyle/>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Liz: “We strongly believe that we are all inherently good and with the knowledge that every pupil is unique and created in the image of God. Everything in our school is child centred and we encourage all pupils to engage fully with their learning. We encourage each child to develop their potential both spiritually and academically. To support this, our curriculum is inclusive for all so it is designed to enable every pupil to recognise their strengths.”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This perspective leads to a willingness in RE to encourage children from the younger age groups to explore and express spiritual ideas of their own.</a:t>
            </a:r>
          </a:p>
          <a:p>
            <a:pPr fontAlgn="base">
              <a:lnSpc>
                <a:spcPct val="107000"/>
              </a:lnSpc>
              <a:spcAft>
                <a:spcPts val="800"/>
              </a:spcAft>
            </a:pPr>
            <a:r>
              <a:rPr lang="en-GB" sz="1800" b="1" dirty="0">
                <a:solidFill>
                  <a:schemeClr val="accent6">
                    <a:lumMod val="75000"/>
                  </a:schemeClr>
                </a:solidFill>
                <a:latin typeface="Arial" panose="020B0604020202020204" pitchFamily="34" charset="0"/>
                <a:cs typeface="Times New Roman" panose="02020603050405020304" pitchFamily="18" charset="0"/>
              </a:rPr>
              <a:t>Many teachers might think that the Christian concept of Holy Trinity is too hard for 6-7s, but here comes some evidence that they can handle it – rather well.</a:t>
            </a:r>
            <a:endParaRPr lang="en-GB" sz="2200" b="1" dirty="0">
              <a:solidFill>
                <a:schemeClr val="accent6">
                  <a:lumMod val="75000"/>
                </a:schemeClr>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07D58E56-67CF-42EC-9BBA-5BDCF1014D76}"/>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165369751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32399" y="4391"/>
            <a:ext cx="3312305"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God at the cross</a:t>
            </a:r>
          </a:p>
        </p:txBody>
      </p:sp>
      <p:sp>
        <p:nvSpPr>
          <p:cNvPr id="7" name="Rectangle 6"/>
          <p:cNvSpPr/>
          <p:nvPr/>
        </p:nvSpPr>
        <p:spPr>
          <a:xfrm>
            <a:off x="5763122" y="182877"/>
            <a:ext cx="338554" cy="830997"/>
          </a:xfrm>
          <a:prstGeom prst="rect">
            <a:avLst/>
          </a:prstGeom>
        </p:spPr>
        <p:txBody>
          <a:bodyPr wrap="none">
            <a:spAutoFit/>
          </a:bodyPr>
          <a:lstStyle/>
          <a:p>
            <a:r>
              <a:rPr lang="en-GB" sz="4800" dirty="0">
                <a:solidFill>
                  <a:schemeClr val="bg1"/>
                </a:solidFill>
                <a:latin typeface="Arial Rounded MT Bold" panose="020F0704030504030204" pitchFamily="34" charset="0"/>
              </a:rPr>
              <a:t> </a:t>
            </a:r>
            <a:endParaRPr lang="en-GB" sz="4800" dirty="0">
              <a:solidFill>
                <a:schemeClr val="bg1"/>
              </a:solidFill>
            </a:endParaRPr>
          </a:p>
        </p:txBody>
      </p:sp>
      <p:sp>
        <p:nvSpPr>
          <p:cNvPr id="10" name="Flowchart: Delay 9"/>
          <p:cNvSpPr/>
          <p:nvPr/>
        </p:nvSpPr>
        <p:spPr>
          <a:xfrm rot="10800000">
            <a:off x="5402493" y="0"/>
            <a:ext cx="551981" cy="1201143"/>
          </a:xfrm>
          <a:prstGeom prst="flowChartDelay">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E35FB12-66B6-449E-9F65-0FA1673BC33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119"/>
            <a:ext cx="5004048" cy="6937335"/>
          </a:xfrm>
          <a:prstGeom prst="rect">
            <a:avLst/>
          </a:prstGeom>
        </p:spPr>
      </p:pic>
      <p:sp>
        <p:nvSpPr>
          <p:cNvPr id="2" name="TextBox 1">
            <a:extLst>
              <a:ext uri="{FF2B5EF4-FFF2-40B4-BE49-F238E27FC236}">
                <a16:creationId xmlns:a16="http://schemas.microsoft.com/office/drawing/2014/main" id="{FEF4B1C4-79BA-4B71-BC13-37520D123FFF}"/>
              </a:ext>
            </a:extLst>
          </p:cNvPr>
          <p:cNvSpPr txBox="1"/>
          <p:nvPr/>
        </p:nvSpPr>
        <p:spPr>
          <a:xfrm>
            <a:off x="5763122" y="1582340"/>
            <a:ext cx="3057350" cy="3693319"/>
          </a:xfrm>
          <a:prstGeom prst="rect">
            <a:avLst/>
          </a:prstGeom>
          <a:noFill/>
        </p:spPr>
        <p:txBody>
          <a:bodyPr wrap="square" rtlCol="0">
            <a:spAutoFit/>
          </a:bodyPr>
          <a:lstStyle/>
          <a:p>
            <a:r>
              <a:rPr lang="en-GB" dirty="0">
                <a:solidFill>
                  <a:schemeClr val="accent6">
                    <a:lumMod val="75000"/>
                  </a:schemeClr>
                </a:solidFill>
              </a:rPr>
              <a:t>This image shows two symbols of the trinity – a triangle and three interlocking circles, over the cross.</a:t>
            </a:r>
          </a:p>
          <a:p>
            <a:endParaRPr lang="en-GB" dirty="0">
              <a:solidFill>
                <a:schemeClr val="accent6">
                  <a:lumMod val="75000"/>
                </a:schemeClr>
              </a:solidFill>
            </a:endParaRPr>
          </a:p>
          <a:p>
            <a:r>
              <a:rPr lang="en-GB" dirty="0">
                <a:solidFill>
                  <a:schemeClr val="accent6">
                    <a:lumMod val="75000"/>
                  </a:schemeClr>
                </a:solidFill>
              </a:rPr>
              <a:t>Christians believe that God is one, and that God is known in the Father, Jesus the Son and the Holy Spirit.</a:t>
            </a:r>
          </a:p>
          <a:p>
            <a:endParaRPr lang="en-GB" dirty="0">
              <a:solidFill>
                <a:schemeClr val="accent6">
                  <a:lumMod val="75000"/>
                </a:schemeClr>
              </a:solidFill>
            </a:endParaRPr>
          </a:p>
          <a:p>
            <a:r>
              <a:rPr lang="en-GB" dirty="0">
                <a:solidFill>
                  <a:schemeClr val="accent6">
                    <a:lumMod val="75000"/>
                  </a:schemeClr>
                </a:solidFill>
              </a:rPr>
              <a:t>The image has a mood that is both calm and bright.</a:t>
            </a:r>
          </a:p>
        </p:txBody>
      </p:sp>
      <p:sp>
        <p:nvSpPr>
          <p:cNvPr id="8" name="TextBox 7">
            <a:extLst>
              <a:ext uri="{FF2B5EF4-FFF2-40B4-BE49-F238E27FC236}">
                <a16:creationId xmlns:a16="http://schemas.microsoft.com/office/drawing/2014/main" id="{D74785A5-6C92-454B-BBCF-9A9D139F2EC1}"/>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33945751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7067128" cy="634082"/>
          </a:xfrm>
        </p:spPr>
        <p:txBody>
          <a:bodyPr/>
          <a:lstStyle/>
          <a:p>
            <a:pPr algn="l"/>
            <a:r>
              <a:rPr lang="en-GB" sz="3600" dirty="0">
                <a:solidFill>
                  <a:schemeClr val="bg1"/>
                </a:solidFill>
                <a:latin typeface="Arial Rounded MT Bold" panose="020F0704030504030204" pitchFamily="34" charset="0"/>
              </a:rPr>
              <a:t>Artists to model and inspire</a:t>
            </a:r>
          </a:p>
        </p:txBody>
      </p:sp>
      <p:sp>
        <p:nvSpPr>
          <p:cNvPr id="3" name="Content Placeholder 2"/>
          <p:cNvSpPr>
            <a:spLocks noGrp="1"/>
          </p:cNvSpPr>
          <p:nvPr>
            <p:ph idx="1"/>
          </p:nvPr>
        </p:nvSpPr>
        <p:spPr>
          <a:xfrm>
            <a:off x="467544" y="1457400"/>
            <a:ext cx="8147248" cy="5040560"/>
          </a:xfrm>
        </p:spPr>
        <p:txBody>
          <a:bodyPr/>
          <a:lstStyle/>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Liz: “We want RE to allow the children to explore their gifts that God has given them. Therefore, in setting this work, my intentions were to help Year 2 children to access and develop an understanding of the Holy Trinity. </a:t>
            </a:r>
          </a:p>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The concept of God as the Father, Son and Holy Spirit is difficult for most adults to understand, let alone children. The power of art allows the children to fully immerse themselves in every story, idea and prayer. </a:t>
            </a:r>
          </a:p>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After introducing the idea of the Holy Trinity, I presented the children with different artists interpretations of the Trinity. We then talked about colours that were used in each piece of art and what those colours might represent. The children were then commissioned to paint the Holy Trinity as they understood it.”</a:t>
            </a:r>
          </a:p>
          <a:p>
            <a:pPr fontAlgn="base">
              <a:lnSpc>
                <a:spcPct val="107000"/>
              </a:lnSpc>
              <a:spcAft>
                <a:spcPts val="800"/>
              </a:spcAft>
            </a:pPr>
            <a:r>
              <a:rPr lang="en-GB" sz="1800" b="1"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The results show some deep awareness and understanding from this age group.</a:t>
            </a:r>
            <a:r>
              <a:rPr lang="en-GB" sz="1800" b="1"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p>
          <a:p>
            <a:pPr fontAlgn="base">
              <a:lnSpc>
                <a:spcPct val="107000"/>
              </a:lnSpc>
              <a:spcAft>
                <a:spcPts val="800"/>
              </a:spcAft>
            </a:pPr>
            <a:r>
              <a:rPr lang="en-GB" sz="18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You can easily find interesting ‘art of the trinity’ through an online search. Use three to five examples with your class.</a:t>
            </a:r>
            <a:endParaRPr lang="en-GB"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E76002-19CE-4589-98F2-9C2576EE8062}"/>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57196116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0672" y="4391"/>
            <a:ext cx="3312305"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Triangles of love, respect and spirit</a:t>
            </a:r>
          </a:p>
        </p:txBody>
      </p:sp>
      <p:sp>
        <p:nvSpPr>
          <p:cNvPr id="7" name="Rectangle 6"/>
          <p:cNvSpPr/>
          <p:nvPr/>
        </p:nvSpPr>
        <p:spPr>
          <a:xfrm>
            <a:off x="5763122" y="182877"/>
            <a:ext cx="338554" cy="830997"/>
          </a:xfrm>
          <a:prstGeom prst="rect">
            <a:avLst/>
          </a:prstGeom>
        </p:spPr>
        <p:txBody>
          <a:bodyPr wrap="none">
            <a:spAutoFit/>
          </a:bodyPr>
          <a:lstStyle/>
          <a:p>
            <a:r>
              <a:rPr lang="en-GB" sz="4800" dirty="0">
                <a:solidFill>
                  <a:schemeClr val="bg1"/>
                </a:solidFill>
                <a:latin typeface="Arial Rounded MT Bold" panose="020F0704030504030204" pitchFamily="34" charset="0"/>
              </a:rPr>
              <a:t> </a:t>
            </a:r>
            <a:endParaRPr lang="en-GB" sz="4800" dirty="0">
              <a:solidFill>
                <a:schemeClr val="bg1"/>
              </a:solidFill>
            </a:endParaRPr>
          </a:p>
        </p:txBody>
      </p:sp>
      <p:sp>
        <p:nvSpPr>
          <p:cNvPr id="10" name="Flowchart: Delay 9"/>
          <p:cNvSpPr/>
          <p:nvPr/>
        </p:nvSpPr>
        <p:spPr>
          <a:xfrm rot="10800000">
            <a:off x="5402493" y="0"/>
            <a:ext cx="551981" cy="1201143"/>
          </a:xfrm>
          <a:prstGeom prst="flowChartDelay">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DCA9E83-F28F-4634-A854-B0DD1292634B}"/>
              </a:ext>
            </a:extLst>
          </p:cNvPr>
          <p:cNvPicPr>
            <a:picLocks noGrp="1" noChangeAspect="1"/>
          </p:cNvPicPr>
          <p:nvPr isPhoto="1"/>
        </p:nvPicPr>
        <p:blipFill>
          <a:blip r:embed="rId2" cstate="print">
            <a:extLst>
              <a:ext uri="{28A0092B-C50C-407E-A947-70E740481C1C}">
                <a14:useLocalDpi xmlns:a14="http://schemas.microsoft.com/office/drawing/2010/main" val="0"/>
              </a:ext>
            </a:extLst>
          </a:blip>
          <a:srcRect/>
          <a:stretch/>
        </p:blipFill>
        <p:spPr>
          <a:xfrm>
            <a:off x="0" y="116"/>
            <a:ext cx="4427984" cy="6917990"/>
          </a:xfrm>
          <a:prstGeom prst="rect">
            <a:avLst/>
          </a:prstGeom>
        </p:spPr>
      </p:pic>
      <p:sp>
        <p:nvSpPr>
          <p:cNvPr id="11" name="TextBox 10">
            <a:extLst>
              <a:ext uri="{FF2B5EF4-FFF2-40B4-BE49-F238E27FC236}">
                <a16:creationId xmlns:a16="http://schemas.microsoft.com/office/drawing/2014/main" id="{1625B560-C4FD-4D5D-AE0D-E5F5D59804E4}"/>
              </a:ext>
            </a:extLst>
          </p:cNvPr>
          <p:cNvSpPr txBox="1"/>
          <p:nvPr/>
        </p:nvSpPr>
        <p:spPr>
          <a:xfrm>
            <a:off x="5763122" y="1582340"/>
            <a:ext cx="3057350" cy="4247317"/>
          </a:xfrm>
          <a:prstGeom prst="rect">
            <a:avLst/>
          </a:prstGeom>
          <a:noFill/>
        </p:spPr>
        <p:txBody>
          <a:bodyPr wrap="square" rtlCol="0">
            <a:spAutoFit/>
          </a:bodyPr>
          <a:lstStyle/>
          <a:p>
            <a:r>
              <a:rPr lang="en-GB" dirty="0">
                <a:solidFill>
                  <a:schemeClr val="accent6">
                    <a:lumMod val="75000"/>
                  </a:schemeClr>
                </a:solidFill>
              </a:rPr>
              <a:t>This image uses triangles and circles, with colour washed paint.</a:t>
            </a:r>
          </a:p>
          <a:p>
            <a:endParaRPr lang="en-GB" dirty="0">
              <a:solidFill>
                <a:schemeClr val="accent6">
                  <a:lumMod val="75000"/>
                </a:schemeClr>
              </a:solidFill>
            </a:endParaRPr>
          </a:p>
          <a:p>
            <a:r>
              <a:rPr lang="en-GB" dirty="0">
                <a:solidFill>
                  <a:schemeClr val="accent6">
                    <a:lumMod val="75000"/>
                  </a:schemeClr>
                </a:solidFill>
              </a:rPr>
              <a:t>This pupil wanted to use the words ‘love and respect’ to convey an idea of God which humans might copy.</a:t>
            </a:r>
          </a:p>
          <a:p>
            <a:endParaRPr lang="en-GB" dirty="0">
              <a:solidFill>
                <a:schemeClr val="accent6">
                  <a:lumMod val="75000"/>
                </a:schemeClr>
              </a:solidFill>
            </a:endParaRPr>
          </a:p>
          <a:p>
            <a:r>
              <a:rPr lang="en-GB" dirty="0">
                <a:solidFill>
                  <a:schemeClr val="accent6">
                    <a:lumMod val="75000"/>
                  </a:schemeClr>
                </a:solidFill>
              </a:rPr>
              <a:t>The image uses all the colours of the rainbow. Pupils need time, and decent art kit, as well as models from other artists, to produce work like this.</a:t>
            </a:r>
          </a:p>
        </p:txBody>
      </p:sp>
      <p:sp>
        <p:nvSpPr>
          <p:cNvPr id="12" name="TextBox 11">
            <a:extLst>
              <a:ext uri="{FF2B5EF4-FFF2-40B4-BE49-F238E27FC236}">
                <a16:creationId xmlns:a16="http://schemas.microsoft.com/office/drawing/2014/main" id="{E862FEE3-17E5-457F-8259-517C329D3B0C}"/>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36153167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7067128" cy="634082"/>
          </a:xfrm>
        </p:spPr>
        <p:txBody>
          <a:bodyPr/>
          <a:lstStyle/>
          <a:p>
            <a:pPr algn="l"/>
            <a:r>
              <a:rPr lang="en-GB" dirty="0">
                <a:solidFill>
                  <a:schemeClr val="bg1"/>
                </a:solidFill>
                <a:latin typeface="Arial Rounded MT Bold" panose="020F0704030504030204" pitchFamily="34" charset="0"/>
              </a:rPr>
              <a:t>I become the learner</a:t>
            </a:r>
          </a:p>
        </p:txBody>
      </p:sp>
      <p:sp>
        <p:nvSpPr>
          <p:cNvPr id="3" name="Content Placeholder 2"/>
          <p:cNvSpPr>
            <a:spLocks noGrp="1"/>
          </p:cNvSpPr>
          <p:nvPr>
            <p:ph idx="1"/>
          </p:nvPr>
        </p:nvSpPr>
        <p:spPr>
          <a:xfrm>
            <a:off x="467544" y="1457400"/>
            <a:ext cx="8147248" cy="5040560"/>
          </a:xfrm>
        </p:spPr>
        <p:txBody>
          <a:bodyPr/>
          <a:lstStyle/>
          <a:p>
            <a:pPr fontAlgn="base">
              <a:lnSpc>
                <a:spcPct val="107000"/>
              </a:lnSpc>
              <a:spcAft>
                <a:spcPts val="800"/>
              </a:spcAft>
            </a:pPr>
            <a:r>
              <a:rPr lang="en-GB" sz="16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Liz: “I wasn’t sure how successful this was going to be but with each step I became more amazed. The responses from the children were overwhelming. Not only did they quietly and respectfully begin to draw and paint but they thought about each symbol and every colour. As their paintings developed, I became the learner as the power of art took over. Through painting each symbol, the children’s knowledge and understanding of the Trinity grew as they thought about what they could use to represent the three concepts. They were able to discuss their ideas with confidence and explain to each other ideas about what the Holy Trinity is. </a:t>
            </a:r>
          </a:p>
          <a:p>
            <a:pPr fontAlgn="base">
              <a:lnSpc>
                <a:spcPct val="107000"/>
              </a:lnSpc>
              <a:spcAft>
                <a:spcPts val="800"/>
              </a:spcAft>
            </a:pPr>
            <a:r>
              <a:rPr lang="en-GB" sz="16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The art helped their confidence grow and not only did the paintings develop, but so did their words and explanations. What impressed me was that every piece of art was different, yet they all represented the same idea. Every pupil has included three; some with three rings, triangles or hearts. </a:t>
            </a:r>
          </a:p>
          <a:p>
            <a:pPr fontAlgn="base">
              <a:lnSpc>
                <a:spcPct val="107000"/>
              </a:lnSpc>
              <a:spcAft>
                <a:spcPts val="800"/>
              </a:spcAft>
            </a:pPr>
            <a:r>
              <a:rPr lang="en-GB" sz="1600" dirty="0">
                <a:solidFill>
                  <a:srgbClr val="201F1E"/>
                </a:solidFill>
                <a:latin typeface="Arial" panose="020B0604020202020204" pitchFamily="34" charset="0"/>
                <a:ea typeface="Times New Roman" panose="02020603050405020304" pitchFamily="18" charset="0"/>
                <a:cs typeface="Times New Roman" panose="02020603050405020304" pitchFamily="18" charset="0"/>
              </a:rPr>
              <a:t>Children wanted to </a:t>
            </a:r>
            <a:r>
              <a:rPr lang="en-GB" sz="16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represent the idea of love and the beliefs that God loved us so much that He created a world for us to live in and look after, that He sent Jesus to represent Him on earth. The heart also shows the Holy Spirit living within.”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74ABF6C-EE44-4DA0-9952-FE62A5304387}"/>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190038681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32399" y="4391"/>
            <a:ext cx="3312305"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Detailed symbolism and calm colour</a:t>
            </a:r>
          </a:p>
        </p:txBody>
      </p:sp>
      <p:sp>
        <p:nvSpPr>
          <p:cNvPr id="7" name="Rectangle 6"/>
          <p:cNvSpPr/>
          <p:nvPr/>
        </p:nvSpPr>
        <p:spPr>
          <a:xfrm>
            <a:off x="5763122" y="182877"/>
            <a:ext cx="338554" cy="830997"/>
          </a:xfrm>
          <a:prstGeom prst="rect">
            <a:avLst/>
          </a:prstGeom>
        </p:spPr>
        <p:txBody>
          <a:bodyPr wrap="none">
            <a:spAutoFit/>
          </a:bodyPr>
          <a:lstStyle/>
          <a:p>
            <a:r>
              <a:rPr lang="en-GB" sz="4800" dirty="0">
                <a:solidFill>
                  <a:schemeClr val="bg1"/>
                </a:solidFill>
                <a:latin typeface="Arial Rounded MT Bold" panose="020F0704030504030204" pitchFamily="34" charset="0"/>
              </a:rPr>
              <a:t> </a:t>
            </a:r>
            <a:endParaRPr lang="en-GB" sz="4800" dirty="0">
              <a:solidFill>
                <a:schemeClr val="bg1"/>
              </a:solidFill>
            </a:endParaRPr>
          </a:p>
        </p:txBody>
      </p:sp>
      <p:sp>
        <p:nvSpPr>
          <p:cNvPr id="10" name="Flowchart: Delay 9"/>
          <p:cNvSpPr/>
          <p:nvPr/>
        </p:nvSpPr>
        <p:spPr>
          <a:xfrm rot="10800000">
            <a:off x="5402493" y="0"/>
            <a:ext cx="551981" cy="1201143"/>
          </a:xfrm>
          <a:prstGeom prst="flowChartDelay">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0B6D419-C52A-499B-85E3-B8B2DC7C9BB9}"/>
              </a:ext>
            </a:extLst>
          </p:cNvPr>
          <p:cNvPicPr>
            <a:picLocks noGrp="1" noChangeAspect="1"/>
          </p:cNvPicPr>
          <p:nvPr isPhoto="1"/>
        </p:nvPicPr>
        <p:blipFill>
          <a:blip r:embed="rId2" cstate="print">
            <a:extLst>
              <a:ext uri="{28A0092B-C50C-407E-A947-70E740481C1C}">
                <a14:useLocalDpi xmlns:a14="http://schemas.microsoft.com/office/drawing/2010/main" val="0"/>
              </a:ext>
            </a:extLst>
          </a:blip>
          <a:srcRect/>
          <a:stretch/>
        </p:blipFill>
        <p:spPr>
          <a:xfrm>
            <a:off x="936" y="0"/>
            <a:ext cx="4730488" cy="6858000"/>
          </a:xfrm>
          <a:prstGeom prst="rect">
            <a:avLst/>
          </a:prstGeom>
        </p:spPr>
      </p:pic>
      <p:sp>
        <p:nvSpPr>
          <p:cNvPr id="11" name="TextBox 10">
            <a:extLst>
              <a:ext uri="{FF2B5EF4-FFF2-40B4-BE49-F238E27FC236}">
                <a16:creationId xmlns:a16="http://schemas.microsoft.com/office/drawing/2014/main" id="{F24320B1-5593-4F6C-9591-9A7E22D558C9}"/>
              </a:ext>
            </a:extLst>
          </p:cNvPr>
          <p:cNvSpPr txBox="1"/>
          <p:nvPr/>
        </p:nvSpPr>
        <p:spPr>
          <a:xfrm>
            <a:off x="5763122" y="1582340"/>
            <a:ext cx="3057350" cy="3970318"/>
          </a:xfrm>
          <a:prstGeom prst="rect">
            <a:avLst/>
          </a:prstGeom>
          <a:noFill/>
        </p:spPr>
        <p:txBody>
          <a:bodyPr wrap="square" rtlCol="0">
            <a:spAutoFit/>
          </a:bodyPr>
          <a:lstStyle/>
          <a:p>
            <a:r>
              <a:rPr lang="en-GB" dirty="0">
                <a:solidFill>
                  <a:schemeClr val="accent6">
                    <a:lumMod val="75000"/>
                  </a:schemeClr>
                </a:solidFill>
              </a:rPr>
              <a:t>Does this way of working give, as Liz suggests, confidence to pupils who struggle with words? Depth to a difficult concept? Diversity in the expressions children make? </a:t>
            </a:r>
          </a:p>
          <a:p>
            <a:endParaRPr lang="en-GB" dirty="0">
              <a:solidFill>
                <a:schemeClr val="accent6">
                  <a:lumMod val="75000"/>
                </a:schemeClr>
              </a:solidFill>
            </a:endParaRPr>
          </a:p>
          <a:p>
            <a:r>
              <a:rPr lang="en-GB" dirty="0">
                <a:solidFill>
                  <a:schemeClr val="accent6">
                    <a:lumMod val="75000"/>
                  </a:schemeClr>
                </a:solidFill>
              </a:rPr>
              <a:t>In the context of Christian education, Liz talks about the children’s own experience of the Spirit. That might be put differently in a plural school.</a:t>
            </a:r>
          </a:p>
        </p:txBody>
      </p:sp>
      <p:sp>
        <p:nvSpPr>
          <p:cNvPr id="12" name="TextBox 11">
            <a:extLst>
              <a:ext uri="{FF2B5EF4-FFF2-40B4-BE49-F238E27FC236}">
                <a16:creationId xmlns:a16="http://schemas.microsoft.com/office/drawing/2014/main" id="{9090249C-1889-4E61-8927-43512D0F09AB}"/>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41739707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7067128" cy="634082"/>
          </a:xfrm>
        </p:spPr>
        <p:txBody>
          <a:bodyPr/>
          <a:lstStyle/>
          <a:p>
            <a:pPr algn="l"/>
            <a:r>
              <a:rPr lang="en-GB" sz="3200" dirty="0">
                <a:solidFill>
                  <a:schemeClr val="bg1"/>
                </a:solidFill>
                <a:latin typeface="Arial Rounded MT Bold" panose="020F0704030504030204" pitchFamily="34" charset="0"/>
              </a:rPr>
              <a:t>Bright? Calm? Peaceful? Brave?</a:t>
            </a:r>
          </a:p>
        </p:txBody>
      </p:sp>
      <p:sp>
        <p:nvSpPr>
          <p:cNvPr id="3" name="Content Placeholder 2"/>
          <p:cNvSpPr>
            <a:spLocks noGrp="1"/>
          </p:cNvSpPr>
          <p:nvPr>
            <p:ph idx="1"/>
          </p:nvPr>
        </p:nvSpPr>
        <p:spPr>
          <a:xfrm>
            <a:off x="467544" y="1457400"/>
            <a:ext cx="8147248" cy="5040560"/>
          </a:xfrm>
        </p:spPr>
        <p:txBody>
          <a:bodyPr/>
          <a:lstStyle/>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Liz: “The colours that were used, although some are bright, all had a calming feel to them; they almost speak to us with joy, love and peace. I watched as the children used water to change the tones of the colours, almost as if knowing that they needed to have a sense of calm.</a:t>
            </a:r>
          </a:p>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I asked the pupils what they had enjoyed about the lesson and ‘calming’ was the word most used. How profound for 6 year olds to use that word. </a:t>
            </a:r>
          </a:p>
          <a:p>
            <a:pPr fontAlgn="base">
              <a:lnSpc>
                <a:spcPct val="107000"/>
              </a:lnSpc>
              <a:spcAft>
                <a:spcPts val="800"/>
              </a:spcAft>
            </a:pPr>
            <a:r>
              <a:rPr lang="en-GB" sz="1800" dirty="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I learned that what I believed to be a challenge was quite the opposite. As educators, we quite often focus on the objective of the lesson and what we need to do to support the children in reaching it. Being creative has taught me that, particularly in RE, we need to be brave and allow the children the freedom to show us what they are capable of. Doing this through art does not frighten the children who can’t find the words to express themselves. Instead, it gives them freedom. We talked about the Holy Spirit living in human hearts to guide people: I believe that in this lesson, the children could allow faith and deep thinking to flow. My children have now become an inspiration to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200" dirty="0">
              <a:solidFill>
                <a:schemeClr val="tx1">
                  <a:lumMod val="65000"/>
                  <a:lumOff val="35000"/>
                </a:schemeClr>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0247F009-7E35-4189-8A16-880493F407B6}"/>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353587074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39687" y="4391"/>
            <a:ext cx="3312305"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Extraordinary images from many children</a:t>
            </a:r>
          </a:p>
        </p:txBody>
      </p:sp>
      <p:sp>
        <p:nvSpPr>
          <p:cNvPr id="7" name="Rectangle 6"/>
          <p:cNvSpPr/>
          <p:nvPr/>
        </p:nvSpPr>
        <p:spPr>
          <a:xfrm>
            <a:off x="5763122" y="182877"/>
            <a:ext cx="338554" cy="830997"/>
          </a:xfrm>
          <a:prstGeom prst="rect">
            <a:avLst/>
          </a:prstGeom>
        </p:spPr>
        <p:txBody>
          <a:bodyPr wrap="none">
            <a:spAutoFit/>
          </a:bodyPr>
          <a:lstStyle/>
          <a:p>
            <a:r>
              <a:rPr lang="en-GB" sz="4800" dirty="0">
                <a:solidFill>
                  <a:schemeClr val="bg1"/>
                </a:solidFill>
                <a:latin typeface="Arial Rounded MT Bold" panose="020F0704030504030204" pitchFamily="34" charset="0"/>
              </a:rPr>
              <a:t> </a:t>
            </a:r>
            <a:endParaRPr lang="en-GB" sz="4800" dirty="0">
              <a:solidFill>
                <a:schemeClr val="bg1"/>
              </a:solidFill>
            </a:endParaRPr>
          </a:p>
        </p:txBody>
      </p:sp>
      <p:sp>
        <p:nvSpPr>
          <p:cNvPr id="10" name="Flowchart: Delay 9"/>
          <p:cNvSpPr/>
          <p:nvPr/>
        </p:nvSpPr>
        <p:spPr>
          <a:xfrm rot="10800000">
            <a:off x="5402493" y="0"/>
            <a:ext cx="551981" cy="1201143"/>
          </a:xfrm>
          <a:prstGeom prst="flowChartDelay">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641CEC2-8371-4152-A695-4182061DBD9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737" y="-1"/>
            <a:ext cx="5074582" cy="6924079"/>
          </a:xfrm>
          <a:prstGeom prst="rect">
            <a:avLst/>
          </a:prstGeom>
        </p:spPr>
      </p:pic>
      <p:sp>
        <p:nvSpPr>
          <p:cNvPr id="11" name="TextBox 10">
            <a:extLst>
              <a:ext uri="{FF2B5EF4-FFF2-40B4-BE49-F238E27FC236}">
                <a16:creationId xmlns:a16="http://schemas.microsoft.com/office/drawing/2014/main" id="{8507EDDA-8D8F-4A2D-8225-83EDC775E458}"/>
              </a:ext>
            </a:extLst>
          </p:cNvPr>
          <p:cNvSpPr txBox="1"/>
          <p:nvPr/>
        </p:nvSpPr>
        <p:spPr>
          <a:xfrm>
            <a:off x="5763122" y="1582340"/>
            <a:ext cx="3057350" cy="3970318"/>
          </a:xfrm>
          <a:prstGeom prst="rect">
            <a:avLst/>
          </a:prstGeom>
          <a:noFill/>
        </p:spPr>
        <p:txBody>
          <a:bodyPr wrap="square" rtlCol="0">
            <a:spAutoFit/>
          </a:bodyPr>
          <a:lstStyle/>
          <a:p>
            <a:r>
              <a:rPr lang="en-GB" dirty="0">
                <a:solidFill>
                  <a:schemeClr val="accent6">
                    <a:lumMod val="75000"/>
                  </a:schemeClr>
                </a:solidFill>
              </a:rPr>
              <a:t>Look at the care with which this image has been designed and made. Like a stained glass window, its rich colours express ideas with beauty.</a:t>
            </a:r>
          </a:p>
          <a:p>
            <a:endParaRPr lang="en-GB" dirty="0">
              <a:solidFill>
                <a:schemeClr val="accent6">
                  <a:lumMod val="75000"/>
                </a:schemeClr>
              </a:solidFill>
            </a:endParaRPr>
          </a:p>
          <a:p>
            <a:r>
              <a:rPr lang="en-GB" dirty="0">
                <a:solidFill>
                  <a:schemeClr val="accent6">
                    <a:lumMod val="75000"/>
                  </a:schemeClr>
                </a:solidFill>
              </a:rPr>
              <a:t>Can your pupils engage at this level with a big belief idea from Christianity – or from another faith?</a:t>
            </a:r>
          </a:p>
          <a:p>
            <a:endParaRPr lang="en-GB" dirty="0">
              <a:solidFill>
                <a:schemeClr val="accent6">
                  <a:lumMod val="75000"/>
                </a:schemeClr>
              </a:solidFill>
            </a:endParaRPr>
          </a:p>
          <a:p>
            <a:r>
              <a:rPr lang="en-GB" dirty="0">
                <a:solidFill>
                  <a:schemeClr val="accent6">
                    <a:lumMod val="75000"/>
                  </a:schemeClr>
                </a:solidFill>
              </a:rPr>
              <a:t>What can anyone learn from the example Liz has set?</a:t>
            </a:r>
          </a:p>
        </p:txBody>
      </p:sp>
      <p:sp>
        <p:nvSpPr>
          <p:cNvPr id="12" name="TextBox 11">
            <a:extLst>
              <a:ext uri="{FF2B5EF4-FFF2-40B4-BE49-F238E27FC236}">
                <a16:creationId xmlns:a16="http://schemas.microsoft.com/office/drawing/2014/main" id="{3C5CBF49-6453-4AE9-AAAD-A74E1A1D54F1}"/>
              </a:ext>
            </a:extLst>
          </p:cNvPr>
          <p:cNvSpPr txBox="1"/>
          <p:nvPr/>
        </p:nvSpPr>
        <p:spPr>
          <a:xfrm>
            <a:off x="7524328" y="6503997"/>
            <a:ext cx="1499527" cy="246221"/>
          </a:xfrm>
          <a:prstGeom prst="rect">
            <a:avLst/>
          </a:prstGeom>
          <a:noFill/>
        </p:spPr>
        <p:txBody>
          <a:bodyPr wrap="square" rtlCol="0">
            <a:spAutoFit/>
          </a:bodyPr>
          <a:lstStyle/>
          <a:p>
            <a:r>
              <a:rPr lang="en-GB" sz="1000" dirty="0">
                <a:solidFill>
                  <a:schemeClr val="bg1">
                    <a:lumMod val="75000"/>
                  </a:schemeClr>
                </a:solidFill>
                <a:latin typeface="Arial Rounded MT Bold" panose="020F0704030504030204" pitchFamily="34" charset="0"/>
              </a:rPr>
              <a:t>© RE Today, 2021</a:t>
            </a:r>
          </a:p>
        </p:txBody>
      </p:sp>
    </p:spTree>
    <p:extLst>
      <p:ext uri="{BB962C8B-B14F-4D97-AF65-F5344CB8AC3E}">
        <p14:creationId xmlns:p14="http://schemas.microsoft.com/office/powerpoint/2010/main" val="22706504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1E12715A5D7B48A7D27CD15122AA0A" ma:contentTypeVersion="12" ma:contentTypeDescription="Create a new document." ma:contentTypeScope="" ma:versionID="979cf08700719c94a5b631486dd89e9c">
  <xsd:schema xmlns:xsd="http://www.w3.org/2001/XMLSchema" xmlns:xs="http://www.w3.org/2001/XMLSchema" xmlns:p="http://schemas.microsoft.com/office/2006/metadata/properties" xmlns:ns2="5a14aa55-8b15-43dc-98f3-1c89c91190c3" xmlns:ns3="a6df29e2-2c68-4514-aade-f276a7719d9c" targetNamespace="http://schemas.microsoft.com/office/2006/metadata/properties" ma:root="true" ma:fieldsID="b60cc22d1eec3014fc65642f956f08a3" ns2:_="" ns3:_="">
    <xsd:import namespace="5a14aa55-8b15-43dc-98f3-1c89c91190c3"/>
    <xsd:import namespace="a6df29e2-2c68-4514-aade-f276a7719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4aa55-8b15-43dc-98f3-1c89c911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df29e2-2c68-4514-aade-f276a7719d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4BE2EE-C9D0-46B9-9E70-869FC9B408DC}">
  <ds:schemaRefs>
    <ds:schemaRef ds:uri="http://schemas.microsoft.com/office/infopath/2007/PartnerControls"/>
    <ds:schemaRef ds:uri="5a14aa55-8b15-43dc-98f3-1c89c91190c3"/>
    <ds:schemaRef ds:uri="http://purl.org/dc/elements/1.1/"/>
    <ds:schemaRef ds:uri="http://schemas.microsoft.com/office/2006/metadata/properties"/>
    <ds:schemaRef ds:uri="http://purl.org/dc/terms/"/>
    <ds:schemaRef ds:uri="a6df29e2-2c68-4514-aade-f276a7719d9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6E63F2D-EA1A-43DE-A0E4-FCF074EE07A1}">
  <ds:schemaRefs>
    <ds:schemaRef ds:uri="http://schemas.microsoft.com/sharepoint/v3/contenttype/forms"/>
  </ds:schemaRefs>
</ds:datastoreItem>
</file>

<file path=customXml/itemProps3.xml><?xml version="1.0" encoding="utf-8"?>
<ds:datastoreItem xmlns:ds="http://schemas.openxmlformats.org/officeDocument/2006/customXml" ds:itemID="{700EB7BD-B4A1-4D2A-A41A-4B09B9911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4aa55-8b15-43dc-98f3-1c89c91190c3"/>
    <ds:schemaRef ds:uri="a6df29e2-2c68-4514-aade-f276a7719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1468</TotalTime>
  <Words>1280</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Rounded MT Bold</vt:lpstr>
      <vt:lpstr>Calibri</vt:lpstr>
      <vt:lpstr>Office Theme</vt:lpstr>
      <vt:lpstr>Teaching about the Christian Holy Trinity Liz Johnson teaches at Our Lady of Pity Catholic Primary School on the Wirral  This PowerPoint sequence supports ideas from Summer 2021’s REtoday magazine pages 24-25     This downloadable resource, free to REtoday magazine subscribers and NATRE members, is © RE Today and may be used in your own school. Any other use is by written permission only.</vt:lpstr>
      <vt:lpstr>Trinity for 6-7 year olds?</vt:lpstr>
      <vt:lpstr>PowerPoint Presentation</vt:lpstr>
      <vt:lpstr>Artists to model and inspire</vt:lpstr>
      <vt:lpstr>PowerPoint Presentation</vt:lpstr>
      <vt:lpstr>I become the learner</vt:lpstr>
      <vt:lpstr>PowerPoint Presentation</vt:lpstr>
      <vt:lpstr>Bright? Calm? Peaceful? Brave?</vt:lpstr>
      <vt:lpstr>PowerPoint Presentation</vt:lpstr>
      <vt:lpstr>Choose a favourite</vt:lpstr>
      <vt:lpstr>This PowerPoint sequence supports ideas from Summer 2021’s REtoday magazine, pp. 24–5.  Thanks to Liz Johnson for her work and all her pupils for their creativity.    This downloadable resource, free to REtoday magazine subscribers and NATRE members, is © RE Today and may be used in your own school. Any other use is by written permission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God</dc:title>
  <dc:creator>Lat</dc:creator>
  <cp:lastModifiedBy>Orion Johnson</cp:lastModifiedBy>
  <cp:revision>80</cp:revision>
  <dcterms:created xsi:type="dcterms:W3CDTF">2009-09-15T12:43:28Z</dcterms:created>
  <dcterms:modified xsi:type="dcterms:W3CDTF">2021-04-27T12:13:13Z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0x010100DE1E12715A5D7B48A7D27CD15122AA0A</vt:lpwstr>
  </property>
</Properties>
</file>